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6" r:id="rId4"/>
    <p:sldId id="269" r:id="rId5"/>
    <p:sldId id="270" r:id="rId6"/>
    <p:sldId id="271" r:id="rId7"/>
    <p:sldId id="272" r:id="rId8"/>
    <p:sldId id="265"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31F18-4075-60CD-BB70-DB1A8F215F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4DF1949-B76E-11B1-0EC8-D8C48FBA6B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4419BB-5853-E7B5-519B-236CB7F4D13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04BC6A80-8F2A-F515-5344-5C79D5B4C7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899300-593D-4BA8-0C61-638C986FE68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2176450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4F8C-892D-F8D8-AD5E-BF93699D53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99CCFE-AAD7-247A-1188-33CB85BEA3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BD625-9361-92FB-AD31-DAC4BD211ECB}"/>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F5F35C11-D8D4-DBE5-F16D-AAA529A7E2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AC6624-D697-20E6-632C-192C075666A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93931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EB5FCF-D4C7-FE52-A2A0-F6E8ACC7E0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7E5970-3133-952C-50E7-C8CFDCC8B7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A1FFF4-765E-7B6D-C8CE-997713810241}"/>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54719008-D73D-0EBB-820B-EB906B7AA7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B62AFA-A863-1916-3C41-53747427131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7554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247E9-C3AD-7D40-26FC-348F749181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FE6D2B-CD67-6691-A67B-847EA05634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6B2B4-9916-E916-11D4-BEFA4F51DB67}"/>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4AAF3A28-1957-8BFA-9D18-2FBD1DF471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5D1D21-C543-9995-F556-15D653C711F3}"/>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71784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90CF6-A8B5-B275-7271-5281336B96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6420B8-9BA8-1610-0D93-A7008F3D815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07A2D-690C-226C-207F-B5D8894A6D2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E6679C81-CD1A-1CDF-18A8-5776453028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2791F4-B320-061B-B268-91776FCF4FD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2317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30355-7D18-C9D8-6C1E-56E8C2298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1E6EFD-61FC-B282-8A63-CCCEE38A44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DBB56-38C5-2D1F-C73C-8F3DCDB3FA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FA1869-A2B4-1FB6-5E7F-B7A8EA87830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65315317-B4DB-4BF2-5995-F6E401056D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D5503C-DA97-71ED-18F7-8EEFAF15AC4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70197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493B7-47DA-1F16-084C-429E992D59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A3DC79-3648-C1C9-E0CE-2D4B76337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BA585D-FC32-A35A-8049-DCCBA40389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A364F7-D423-48F9-8C9F-7F7F9F8BD6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D8C9C8-B6B4-FA9B-D526-DF04ECD6B7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BF23E6-93B0-FD5D-D7B3-1D75691C7A7E}"/>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8" name="Footer Placeholder 7">
            <a:extLst>
              <a:ext uri="{FF2B5EF4-FFF2-40B4-BE49-F238E27FC236}">
                <a16:creationId xmlns:a16="http://schemas.microsoft.com/office/drawing/2014/main" id="{EE50372B-C175-A04B-C794-3B5C7D6B79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64324E-8BD2-7408-416F-D0B4F33917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1717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BE897-2C81-1082-4B8A-CCF2EA953A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03286C-6719-B2E3-3F69-43682FE28742}"/>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4" name="Footer Placeholder 3">
            <a:extLst>
              <a:ext uri="{FF2B5EF4-FFF2-40B4-BE49-F238E27FC236}">
                <a16:creationId xmlns:a16="http://schemas.microsoft.com/office/drawing/2014/main" id="{248773CA-CE4E-06D9-96F0-3DEE5D668F3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ACE840-3F33-2B45-A2B2-77EF533491F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66976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D9FAF1-D0A4-5A72-0886-D547D530888D}"/>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3" name="Footer Placeholder 2">
            <a:extLst>
              <a:ext uri="{FF2B5EF4-FFF2-40B4-BE49-F238E27FC236}">
                <a16:creationId xmlns:a16="http://schemas.microsoft.com/office/drawing/2014/main" id="{7F09B4CE-95D7-49DE-144F-7813C72577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9FB1FBC-1BB9-D73F-6542-70A026C6DD81}"/>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19604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F732-3677-A003-171F-ACF214B23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ED08D8-9D03-0BFE-01A8-88AE01A8EC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0AC7D5-67AF-AD44-C164-688D945177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0F5D08-7CBC-D42F-A1FD-6BBC0C5C718A}"/>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8700D9ED-0C31-B470-8E5D-26B726E784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38344F-3066-6ED3-BE5E-0659C5DF680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363020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6B0DA-B2E1-24C9-2AA9-40F027EF1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2678DB-3286-9BD8-223B-C9F49DF19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5225F7F-46B3-030F-8401-AC57F5AC1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DB9073-3F16-09BA-8287-2544B7A48710}"/>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8D7C71A2-3705-6FAB-4ACC-91A7AF508D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E537A4-904B-5EBD-A202-5AEE030626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3782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0C47DD-A1CA-8F2A-EB09-9BF99CFA27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CD69B3-81C4-0299-C05D-45C5F6013C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E8C8B4-0334-2DB6-A2E1-25169C08AB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BAB61260-EFF1-BEFF-CED0-187E14348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C1CB1BF-C59E-108E-865C-951502BAFC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C0A0E6B-2514-4F2A-94E0-4A05AD0263FC}" type="slidenum">
              <a:rPr lang="en-GB" smtClean="0"/>
              <a:t>‹#›</a:t>
            </a:fld>
            <a:endParaRPr lang="en-GB"/>
          </a:p>
        </p:txBody>
      </p:sp>
      <p:sp>
        <p:nvSpPr>
          <p:cNvPr id="7" name="Date Placeholder 3">
            <a:extLst>
              <a:ext uri="{FF2B5EF4-FFF2-40B4-BE49-F238E27FC236}">
                <a16:creationId xmlns:a16="http://schemas.microsoft.com/office/drawing/2014/main" id="{BB561A84-1C61-4B16-AA7A-DB7E70980F81}"/>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EDD060-7686-4182-88FC-FC6F0042F315}" type="datetimeFigureOut">
              <a:rPr lang="en-GB" smtClean="0"/>
              <a:pPr/>
              <a:t>07/09/2025</a:t>
            </a:fld>
            <a:endParaRPr lang="en-GB"/>
          </a:p>
        </p:txBody>
      </p:sp>
      <p:sp>
        <p:nvSpPr>
          <p:cNvPr id="8" name="Slide Number Placeholder 5">
            <a:extLst>
              <a:ext uri="{FF2B5EF4-FFF2-40B4-BE49-F238E27FC236}">
                <a16:creationId xmlns:a16="http://schemas.microsoft.com/office/drawing/2014/main" id="{01069F37-CAB2-87DB-B29A-E1EE3D25C8DE}"/>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15A525-766D-4717-AE78-CEF784F27558}" type="slidenum">
              <a:rPr lang="en-GB" smtClean="0"/>
              <a:pPr/>
              <a:t>‹#›</a:t>
            </a:fld>
            <a:endParaRPr lang="en-GB"/>
          </a:p>
        </p:txBody>
      </p:sp>
      <p:sp>
        <p:nvSpPr>
          <p:cNvPr id="9" name="Rectangle 8">
            <a:extLst>
              <a:ext uri="{FF2B5EF4-FFF2-40B4-BE49-F238E27FC236}">
                <a16:creationId xmlns:a16="http://schemas.microsoft.com/office/drawing/2014/main" id="{24DC5419-C77B-78F0-CDAC-66E8D0D18FD3}"/>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6E84EED4-DB41-0011-531D-E76026341C0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AC651E7A-BB6A-1BD5-B273-CC60CD51F146}"/>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AC634999-5C85-ED15-0BFF-23745CCFCB7E}"/>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F2340128-7465-E14F-BFF7-AE51C1D8202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9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7.xml"/><Relationship Id="rId4" Type="http://schemas.openxmlformats.org/officeDocument/2006/relationships/image" Target="../media/image5.tm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B82355-3811-612C-15A3-14ADB61440EF}"/>
              </a:ext>
            </a:extLst>
          </p:cNvPr>
          <p:cNvSpPr txBox="1"/>
          <p:nvPr/>
        </p:nvSpPr>
        <p:spPr>
          <a:xfrm>
            <a:off x="179512" y="231334"/>
            <a:ext cx="6682740" cy="830997"/>
          </a:xfrm>
          <a:prstGeom prst="rect">
            <a:avLst/>
          </a:prstGeom>
          <a:noFill/>
        </p:spPr>
        <p:txBody>
          <a:bodyPr wrap="square" rtlCol="0">
            <a:spAutoFit/>
          </a:bodyPr>
          <a:lstStyle/>
          <a:p>
            <a:r>
              <a:rPr lang="en-GB" sz="2400" dirty="0">
                <a:latin typeface="Segoe UI Black" panose="020B0A02040204020203" pitchFamily="34" charset="0"/>
                <a:ea typeface="Segoe UI Black" panose="020B0A02040204020203" pitchFamily="34" charset="0"/>
              </a:rPr>
              <a:t>Lesson 1: Flow charts</a:t>
            </a:r>
          </a:p>
          <a:p>
            <a:r>
              <a:rPr lang="en-GB" sz="2400" dirty="0">
                <a:latin typeface="Segoe UI Black" panose="020B0A02040204020203" pitchFamily="34" charset="0"/>
                <a:ea typeface="Segoe UI Black" panose="020B0A02040204020203" pitchFamily="34" charset="0"/>
              </a:rPr>
              <a:t>R050: IT in the digital world</a:t>
            </a:r>
          </a:p>
        </p:txBody>
      </p:sp>
      <p:sp>
        <p:nvSpPr>
          <p:cNvPr id="5" name="TextBox 4">
            <a:extLst>
              <a:ext uri="{FF2B5EF4-FFF2-40B4-BE49-F238E27FC236}">
                <a16:creationId xmlns:a16="http://schemas.microsoft.com/office/drawing/2014/main" id="{7788A5E4-AD4A-B262-B178-64F6847A8A95}"/>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95E82E37-3257-967A-A0D5-EC29056520CD}"/>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AB6ED4EC-8528-8525-C116-4AD8C6B028AF}"/>
              </a:ext>
            </a:extLst>
          </p:cNvPr>
          <p:cNvGraphicFramePr>
            <a:graphicFrameLocks noGrp="1"/>
          </p:cNvGraphicFramePr>
          <p:nvPr>
            <p:extLst>
              <p:ext uri="{D42A27DB-BD31-4B8C-83A1-F6EECF244321}">
                <p14:modId xmlns:p14="http://schemas.microsoft.com/office/powerpoint/2010/main" val="3008619964"/>
              </p:ext>
            </p:extLst>
          </p:nvPr>
        </p:nvGraphicFramePr>
        <p:xfrm>
          <a:off x="291140" y="1674724"/>
          <a:ext cx="6682740" cy="216408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Specification point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errors in flow charts. (Task 1)</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advantages and disadvantages to using a flow chart for an IT solution. (Task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367288"/>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Create a flow chart for a given context. (Tasks 3-5)</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423893"/>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The use of software to create flow charts for an IT solution. </a:t>
                      </a:r>
                      <a:r>
                        <a:rPr lang="en-GB" sz="1600" b="0" i="0">
                          <a:solidFill>
                            <a:srgbClr val="000000"/>
                          </a:solidFill>
                          <a:effectLst/>
                          <a:latin typeface="Segoe UI Variable Text" pitchFamily="2" charset="0"/>
                        </a:rPr>
                        <a:t>(Task 6)</a:t>
                      </a:r>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8807153"/>
                  </a:ext>
                </a:extLst>
              </a:tr>
            </a:tbl>
          </a:graphicData>
        </a:graphic>
      </p:graphicFrame>
      <p:sp>
        <p:nvSpPr>
          <p:cNvPr id="8" name="Rectangle 7">
            <a:extLst>
              <a:ext uri="{FF2B5EF4-FFF2-40B4-BE49-F238E27FC236}">
                <a16:creationId xmlns:a16="http://schemas.microsoft.com/office/drawing/2014/main" id="{F64534E1-EC60-0B80-12A6-83BAB22AE429}"/>
              </a:ext>
            </a:extLst>
          </p:cNvPr>
          <p:cNvSpPr/>
          <p:nvPr/>
        </p:nvSpPr>
        <p:spPr>
          <a:xfrm>
            <a:off x="7317652" y="1674724"/>
            <a:ext cx="4309123" cy="32613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AC4852E-E952-3E7A-03BF-935B0786D432}"/>
              </a:ext>
            </a:extLst>
          </p:cNvPr>
          <p:cNvSpPr/>
          <p:nvPr/>
        </p:nvSpPr>
        <p:spPr>
          <a:xfrm>
            <a:off x="8602698" y="187768"/>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16F5BB70-8310-831B-29CB-27F0E8834AF8}"/>
              </a:ext>
            </a:extLst>
          </p:cNvPr>
          <p:cNvSpPr/>
          <p:nvPr/>
        </p:nvSpPr>
        <p:spPr>
          <a:xfrm>
            <a:off x="8602697" y="757272"/>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922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6EA70E-D047-49B0-BBCD-4A733BBABD6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1 </a:t>
            </a:r>
          </a:p>
        </p:txBody>
      </p:sp>
      <p:sp>
        <p:nvSpPr>
          <p:cNvPr id="9" name="TextBox 8">
            <a:extLst>
              <a:ext uri="{FF2B5EF4-FFF2-40B4-BE49-F238E27FC236}">
                <a16:creationId xmlns:a16="http://schemas.microsoft.com/office/drawing/2014/main" id="{FA294CDB-CB0F-6EED-4377-6B805B070098}"/>
              </a:ext>
            </a:extLst>
          </p:cNvPr>
          <p:cNvSpPr txBox="1"/>
          <p:nvPr/>
        </p:nvSpPr>
        <p:spPr>
          <a:xfrm>
            <a:off x="179513" y="1011157"/>
            <a:ext cx="10243335"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Complete the missing gaps in each flow chart shown below. </a:t>
            </a:r>
            <a:endParaRPr lang="en-GB" sz="1600" b="1" dirty="0">
              <a:latin typeface="Segoe UI Variable Text" pitchFamily="2" charset="0"/>
              <a:cs typeface="Segoe UI" panose="020B0502040204020203" pitchFamily="34" charset="0"/>
            </a:endParaRPr>
          </a:p>
        </p:txBody>
      </p:sp>
      <p:pic>
        <p:nvPicPr>
          <p:cNvPr id="10" name="Picture 9" descr="A diagram of a flowchart&#10;&#10;Description automatically generated">
            <a:extLst>
              <a:ext uri="{FF2B5EF4-FFF2-40B4-BE49-F238E27FC236}">
                <a16:creationId xmlns:a16="http://schemas.microsoft.com/office/drawing/2014/main" id="{B03E89C6-FF4B-8149-BE8F-2461B0A066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8220" y="1715549"/>
            <a:ext cx="1589824" cy="4441298"/>
          </a:xfrm>
          <a:prstGeom prst="rect">
            <a:avLst/>
          </a:prstGeom>
        </p:spPr>
      </p:pic>
      <p:pic>
        <p:nvPicPr>
          <p:cNvPr id="13" name="Picture 12" descr="A diagram of a function&#10;&#10;Description automatically generated">
            <a:extLst>
              <a:ext uri="{FF2B5EF4-FFF2-40B4-BE49-F238E27FC236}">
                <a16:creationId xmlns:a16="http://schemas.microsoft.com/office/drawing/2014/main" id="{32C37542-82C2-4993-7904-9C6330F3F9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8566" y="1746134"/>
            <a:ext cx="1679431" cy="4390716"/>
          </a:xfrm>
          <a:prstGeom prst="rect">
            <a:avLst/>
          </a:prstGeom>
        </p:spPr>
      </p:pic>
      <p:pic>
        <p:nvPicPr>
          <p:cNvPr id="14" name="Picture 13" descr="A diagram of a function&#10;&#10;Description automatically generated">
            <a:extLst>
              <a:ext uri="{FF2B5EF4-FFF2-40B4-BE49-F238E27FC236}">
                <a16:creationId xmlns:a16="http://schemas.microsoft.com/office/drawing/2014/main" id="{A7FA832A-C6A3-0714-E73F-26F0211AD7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0782" y="1740164"/>
            <a:ext cx="1607915" cy="4396417"/>
          </a:xfrm>
          <a:prstGeom prst="rect">
            <a:avLst/>
          </a:prstGeom>
        </p:spPr>
      </p:pic>
    </p:spTree>
    <p:extLst>
      <p:ext uri="{BB962C8B-B14F-4D97-AF65-F5344CB8AC3E}">
        <p14:creationId xmlns:p14="http://schemas.microsoft.com/office/powerpoint/2010/main" val="359566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E4C84-6F4F-A593-C204-B5DB8B93401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00DC6CE-E356-7DC8-9DF5-2B7C480699F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17908A73-63EC-9296-E009-BC5902273445}"/>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ED644849-8641-F51C-08BF-0898D8740A89}"/>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8DD3096-26F3-4EEB-DA6A-A245EEB5071F}"/>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DAEE42E-2720-29B6-99C7-CD3A7248D0E0}"/>
              </a:ext>
            </a:extLst>
          </p:cNvPr>
          <p:cNvSpPr txBox="1"/>
          <p:nvPr/>
        </p:nvSpPr>
        <p:spPr>
          <a:xfrm>
            <a:off x="80974" y="1960042"/>
            <a:ext cx="4310273" cy="1169551"/>
          </a:xfrm>
          <a:prstGeom prst="rect">
            <a:avLst/>
          </a:prstGeom>
          <a:noFill/>
        </p:spPr>
        <p:txBody>
          <a:bodyPr wrap="square">
            <a:spAutoFit/>
          </a:bodyPr>
          <a:lstStyle/>
          <a:p>
            <a:r>
              <a:rPr lang="en-GB" sz="1400" b="1" dirty="0">
                <a:latin typeface="Segoe UI Variable Text" pitchFamily="2" charset="0"/>
              </a:rPr>
              <a:t>Scenario A</a:t>
            </a:r>
          </a:p>
          <a:p>
            <a:r>
              <a:rPr lang="en-GB" sz="1400" dirty="0">
                <a:latin typeface="Segoe UI Variable Text" pitchFamily="2" charset="0"/>
              </a:rPr>
              <a:t>A software development team tries to map out every possible error-handling path for a banking app. The flowchart becomes so huge and tangled that it’s difficult to follow, making it less useful.</a:t>
            </a:r>
          </a:p>
        </p:txBody>
      </p:sp>
      <p:sp>
        <p:nvSpPr>
          <p:cNvPr id="16" name="Rectangle 15">
            <a:extLst>
              <a:ext uri="{FF2B5EF4-FFF2-40B4-BE49-F238E27FC236}">
                <a16:creationId xmlns:a16="http://schemas.microsoft.com/office/drawing/2014/main" id="{D97AF5C6-1EDC-DB9C-CA6E-9A21CDFB3362}"/>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Can become very complex for large processes</a:t>
            </a:r>
          </a:p>
        </p:txBody>
      </p:sp>
      <p:sp>
        <p:nvSpPr>
          <p:cNvPr id="17" name="TextBox 16">
            <a:extLst>
              <a:ext uri="{FF2B5EF4-FFF2-40B4-BE49-F238E27FC236}">
                <a16:creationId xmlns:a16="http://schemas.microsoft.com/office/drawing/2014/main" id="{2A0B552A-795E-4D3E-6E79-02102D21396E}"/>
              </a:ext>
            </a:extLst>
          </p:cNvPr>
          <p:cNvSpPr txBox="1"/>
          <p:nvPr/>
        </p:nvSpPr>
        <p:spPr>
          <a:xfrm>
            <a:off x="5777024" y="2283207"/>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
        <p:nvSpPr>
          <p:cNvPr id="18" name="Rectangle 17">
            <a:extLst>
              <a:ext uri="{FF2B5EF4-FFF2-40B4-BE49-F238E27FC236}">
                <a16:creationId xmlns:a16="http://schemas.microsoft.com/office/drawing/2014/main" id="{264687FD-3A50-AE76-9395-CE769851AA54}"/>
              </a:ext>
            </a:extLst>
          </p:cNvPr>
          <p:cNvSpPr/>
          <p:nvPr/>
        </p:nvSpPr>
        <p:spPr>
          <a:xfrm>
            <a:off x="4625163" y="3540259"/>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BFEA8B9-13C9-850B-DCA8-8603693E7FF4}"/>
              </a:ext>
            </a:extLst>
          </p:cNvPr>
          <p:cNvSpPr/>
          <p:nvPr/>
        </p:nvSpPr>
        <p:spPr>
          <a:xfrm>
            <a:off x="5585637" y="3540259"/>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1692AD9-BFA8-AA0D-B21A-1CCB3AF20B90}"/>
              </a:ext>
            </a:extLst>
          </p:cNvPr>
          <p:cNvSpPr txBox="1"/>
          <p:nvPr/>
        </p:nvSpPr>
        <p:spPr>
          <a:xfrm>
            <a:off x="80974" y="3320627"/>
            <a:ext cx="4310273" cy="1384995"/>
          </a:xfrm>
          <a:prstGeom prst="rect">
            <a:avLst/>
          </a:prstGeom>
          <a:noFill/>
        </p:spPr>
        <p:txBody>
          <a:bodyPr wrap="square">
            <a:spAutoFit/>
          </a:bodyPr>
          <a:lstStyle/>
          <a:p>
            <a:r>
              <a:rPr lang="en-GB" sz="1400" b="1" dirty="0">
                <a:latin typeface="Segoe UI Variable Text" pitchFamily="2" charset="0"/>
              </a:rPr>
              <a:t>Scenario B</a:t>
            </a:r>
          </a:p>
          <a:p>
            <a:r>
              <a:rPr lang="en-GB" sz="1400" dirty="0">
                <a:latin typeface="Segoe UI Variable Text" pitchFamily="2" charset="0"/>
              </a:rPr>
              <a:t>A hospital uses a flowchart to map out the patient admission process. By reviewing it, they notice patients are waiting too long between registration and seeing a nurse. The flowchart highlights this bottleneck, prompting improvements.</a:t>
            </a:r>
          </a:p>
        </p:txBody>
      </p:sp>
      <p:sp>
        <p:nvSpPr>
          <p:cNvPr id="21" name="Rectangle 20">
            <a:extLst>
              <a:ext uri="{FF2B5EF4-FFF2-40B4-BE49-F238E27FC236}">
                <a16:creationId xmlns:a16="http://schemas.microsoft.com/office/drawing/2014/main" id="{A561942C-163D-0804-BAE9-27F3E3E6322C}"/>
              </a:ext>
            </a:extLst>
          </p:cNvPr>
          <p:cNvSpPr/>
          <p:nvPr/>
        </p:nvSpPr>
        <p:spPr>
          <a:xfrm>
            <a:off x="6758765" y="3540259"/>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Helps identify bottlenecks, redundancies, or errors in a process</a:t>
            </a:r>
          </a:p>
        </p:txBody>
      </p:sp>
      <p:sp>
        <p:nvSpPr>
          <p:cNvPr id="22" name="TextBox 21">
            <a:extLst>
              <a:ext uri="{FF2B5EF4-FFF2-40B4-BE49-F238E27FC236}">
                <a16:creationId xmlns:a16="http://schemas.microsoft.com/office/drawing/2014/main" id="{FA757DAE-5296-B91F-F4A1-4D4F15C6800D}"/>
              </a:ext>
            </a:extLst>
          </p:cNvPr>
          <p:cNvSpPr txBox="1"/>
          <p:nvPr/>
        </p:nvSpPr>
        <p:spPr>
          <a:xfrm>
            <a:off x="4795284" y="3635952"/>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
        <p:nvSpPr>
          <p:cNvPr id="23" name="Rectangle 22">
            <a:extLst>
              <a:ext uri="{FF2B5EF4-FFF2-40B4-BE49-F238E27FC236}">
                <a16:creationId xmlns:a16="http://schemas.microsoft.com/office/drawing/2014/main" id="{40814701-4A64-77F3-CF11-0F84792809E8}"/>
              </a:ext>
            </a:extLst>
          </p:cNvPr>
          <p:cNvSpPr/>
          <p:nvPr/>
        </p:nvSpPr>
        <p:spPr>
          <a:xfrm>
            <a:off x="4625163" y="5020947"/>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920403B-518A-7A1B-8AA2-790EAE67A975}"/>
              </a:ext>
            </a:extLst>
          </p:cNvPr>
          <p:cNvSpPr/>
          <p:nvPr/>
        </p:nvSpPr>
        <p:spPr>
          <a:xfrm>
            <a:off x="5585637" y="5020947"/>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3894C7F1-BA52-CF44-9AC2-52E6F06C3D77}"/>
              </a:ext>
            </a:extLst>
          </p:cNvPr>
          <p:cNvSpPr txBox="1"/>
          <p:nvPr/>
        </p:nvSpPr>
        <p:spPr>
          <a:xfrm>
            <a:off x="80974" y="4801315"/>
            <a:ext cx="4310273" cy="1384995"/>
          </a:xfrm>
          <a:prstGeom prst="rect">
            <a:avLst/>
          </a:prstGeom>
          <a:noFill/>
        </p:spPr>
        <p:txBody>
          <a:bodyPr wrap="square">
            <a:spAutoFit/>
          </a:bodyPr>
          <a:lstStyle/>
          <a:p>
            <a:r>
              <a:rPr lang="en-GB" sz="1400" b="1" dirty="0">
                <a:latin typeface="Segoe UI Variable Text" pitchFamily="2" charset="0"/>
              </a:rPr>
              <a:t>Scenario C</a:t>
            </a:r>
          </a:p>
          <a:p>
            <a:r>
              <a:rPr lang="en-GB" sz="1400" dirty="0">
                <a:latin typeface="Segoe UI Variable Text" pitchFamily="2" charset="0"/>
              </a:rPr>
              <a:t>A restaurant uses a flowchart to map out food preparation. The diagram shows the main steps but cannot capture details like how long to cook each dish or specific ingredient measurements, which must be included elsewhere.</a:t>
            </a:r>
          </a:p>
        </p:txBody>
      </p:sp>
      <p:sp>
        <p:nvSpPr>
          <p:cNvPr id="26" name="Rectangle 25">
            <a:extLst>
              <a:ext uri="{FF2B5EF4-FFF2-40B4-BE49-F238E27FC236}">
                <a16:creationId xmlns:a16="http://schemas.microsoft.com/office/drawing/2014/main" id="{AE1A2EB7-E887-302E-E28D-607E3644289F}"/>
              </a:ext>
            </a:extLst>
          </p:cNvPr>
          <p:cNvSpPr/>
          <p:nvPr/>
        </p:nvSpPr>
        <p:spPr>
          <a:xfrm>
            <a:off x="6758765" y="5020947"/>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Limited detail; may not capture all nuances (differences) of a process</a:t>
            </a:r>
          </a:p>
        </p:txBody>
      </p:sp>
      <p:sp>
        <p:nvSpPr>
          <p:cNvPr id="28" name="TextBox 27">
            <a:extLst>
              <a:ext uri="{FF2B5EF4-FFF2-40B4-BE49-F238E27FC236}">
                <a16:creationId xmlns:a16="http://schemas.microsoft.com/office/drawing/2014/main" id="{69CCB4E6-4AF0-3F30-5735-F572D4FC342E}"/>
              </a:ext>
            </a:extLst>
          </p:cNvPr>
          <p:cNvSpPr txBox="1"/>
          <p:nvPr/>
        </p:nvSpPr>
        <p:spPr>
          <a:xfrm>
            <a:off x="5777023" y="5116640"/>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Tree>
    <p:extLst>
      <p:ext uri="{BB962C8B-B14F-4D97-AF65-F5344CB8AC3E}">
        <p14:creationId xmlns:p14="http://schemas.microsoft.com/office/powerpoint/2010/main" val="532788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16367-7F7B-0CD1-D2FC-91197B68D0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A6ED2D5-1AF3-7FBD-15AB-A42820163D7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202FFC69-6F6A-7E29-1F03-79F5DA1B243C}"/>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1D17B8F5-5724-190B-399D-E8A740DA6207}"/>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216CEC3-3B5B-69CB-93F1-7DB1C8B57DFD}"/>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A85B6A3-10A7-A0DE-CE6A-A274D68220AB}"/>
              </a:ext>
            </a:extLst>
          </p:cNvPr>
          <p:cNvSpPr txBox="1"/>
          <p:nvPr/>
        </p:nvSpPr>
        <p:spPr>
          <a:xfrm>
            <a:off x="80974" y="1960042"/>
            <a:ext cx="4310273" cy="1169551"/>
          </a:xfrm>
          <a:prstGeom prst="rect">
            <a:avLst/>
          </a:prstGeom>
          <a:noFill/>
        </p:spPr>
        <p:txBody>
          <a:bodyPr wrap="square">
            <a:spAutoFit/>
          </a:bodyPr>
          <a:lstStyle/>
          <a:p>
            <a:r>
              <a:rPr lang="en-GB" sz="1400" b="1" dirty="0">
                <a:latin typeface="Segoe UI Variable Text" pitchFamily="2" charset="0"/>
              </a:rPr>
              <a:t>Scenario D</a:t>
            </a:r>
          </a:p>
          <a:p>
            <a:r>
              <a:rPr lang="en-GB" sz="1400" dirty="0">
                <a:latin typeface="Segoe UI Variable Text" pitchFamily="2" charset="0"/>
              </a:rPr>
              <a:t>A group of primary school pupils are given a flowchart for a simple recycling process. Some get confused by the diamond symbol for decisions because they’ve never been taught what it means.</a:t>
            </a:r>
          </a:p>
        </p:txBody>
      </p:sp>
      <p:sp>
        <p:nvSpPr>
          <p:cNvPr id="16" name="Rectangle 15">
            <a:extLst>
              <a:ext uri="{FF2B5EF4-FFF2-40B4-BE49-F238E27FC236}">
                <a16:creationId xmlns:a16="http://schemas.microsoft.com/office/drawing/2014/main" id="{86DD2EDD-9F6D-C657-6EB7-411EDA0EA085}"/>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Requires knowledge of standard symbols to interpret correctly.</a:t>
            </a:r>
          </a:p>
        </p:txBody>
      </p:sp>
      <p:sp>
        <p:nvSpPr>
          <p:cNvPr id="17" name="TextBox 16">
            <a:extLst>
              <a:ext uri="{FF2B5EF4-FFF2-40B4-BE49-F238E27FC236}">
                <a16:creationId xmlns:a16="http://schemas.microsoft.com/office/drawing/2014/main" id="{626B2141-A353-877D-309E-0A0348A9040A}"/>
              </a:ext>
            </a:extLst>
          </p:cNvPr>
          <p:cNvSpPr txBox="1"/>
          <p:nvPr/>
        </p:nvSpPr>
        <p:spPr>
          <a:xfrm>
            <a:off x="5777024" y="2283207"/>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
        <p:nvSpPr>
          <p:cNvPr id="18" name="Rectangle 17">
            <a:extLst>
              <a:ext uri="{FF2B5EF4-FFF2-40B4-BE49-F238E27FC236}">
                <a16:creationId xmlns:a16="http://schemas.microsoft.com/office/drawing/2014/main" id="{D09C7492-7A57-7847-4C8C-07FE236954E6}"/>
              </a:ext>
            </a:extLst>
          </p:cNvPr>
          <p:cNvSpPr/>
          <p:nvPr/>
        </p:nvSpPr>
        <p:spPr>
          <a:xfrm>
            <a:off x="4625163" y="3540259"/>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72EAC05-E327-ABB0-E2D2-27CEEBC4A569}"/>
              </a:ext>
            </a:extLst>
          </p:cNvPr>
          <p:cNvSpPr/>
          <p:nvPr/>
        </p:nvSpPr>
        <p:spPr>
          <a:xfrm>
            <a:off x="5585637" y="3540259"/>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4F0D0BEB-B9CA-D57E-0F00-93CF29464034}"/>
              </a:ext>
            </a:extLst>
          </p:cNvPr>
          <p:cNvSpPr txBox="1"/>
          <p:nvPr/>
        </p:nvSpPr>
        <p:spPr>
          <a:xfrm>
            <a:off x="80974" y="3320627"/>
            <a:ext cx="4310273" cy="1384995"/>
          </a:xfrm>
          <a:prstGeom prst="rect">
            <a:avLst/>
          </a:prstGeom>
          <a:noFill/>
        </p:spPr>
        <p:txBody>
          <a:bodyPr wrap="square">
            <a:spAutoFit/>
          </a:bodyPr>
          <a:lstStyle/>
          <a:p>
            <a:r>
              <a:rPr lang="en-GB" sz="1400" b="1" dirty="0">
                <a:latin typeface="Segoe UI Variable Text" pitchFamily="2" charset="0"/>
              </a:rPr>
              <a:t>Scenario E</a:t>
            </a:r>
          </a:p>
          <a:p>
            <a:r>
              <a:rPr lang="en-GB" sz="1400" dirty="0">
                <a:latin typeface="Segoe UI Variable Text" pitchFamily="2" charset="0"/>
              </a:rPr>
              <a:t>A multinational company shares a flowchart of its IT helpdesk procedure. Because they use standard shapes (diamonds for decisions, rectangles for actions), employees in different countries understand the process without confusion.</a:t>
            </a:r>
          </a:p>
        </p:txBody>
      </p:sp>
      <p:sp>
        <p:nvSpPr>
          <p:cNvPr id="21" name="Rectangle 20">
            <a:extLst>
              <a:ext uri="{FF2B5EF4-FFF2-40B4-BE49-F238E27FC236}">
                <a16:creationId xmlns:a16="http://schemas.microsoft.com/office/drawing/2014/main" id="{95C3432D-2194-CBF4-C55C-28151DC6D07A}"/>
              </a:ext>
            </a:extLst>
          </p:cNvPr>
          <p:cNvSpPr/>
          <p:nvPr/>
        </p:nvSpPr>
        <p:spPr>
          <a:xfrm>
            <a:off x="6758765" y="3540259"/>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Standard symbols provide clarity and consistency</a:t>
            </a:r>
          </a:p>
        </p:txBody>
      </p:sp>
      <p:sp>
        <p:nvSpPr>
          <p:cNvPr id="22" name="TextBox 21">
            <a:extLst>
              <a:ext uri="{FF2B5EF4-FFF2-40B4-BE49-F238E27FC236}">
                <a16:creationId xmlns:a16="http://schemas.microsoft.com/office/drawing/2014/main" id="{55E8E2DA-22C9-A57D-3988-575C99F47AEF}"/>
              </a:ext>
            </a:extLst>
          </p:cNvPr>
          <p:cNvSpPr txBox="1"/>
          <p:nvPr/>
        </p:nvSpPr>
        <p:spPr>
          <a:xfrm>
            <a:off x="4795284" y="3635952"/>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
        <p:nvSpPr>
          <p:cNvPr id="23" name="Rectangle 22">
            <a:extLst>
              <a:ext uri="{FF2B5EF4-FFF2-40B4-BE49-F238E27FC236}">
                <a16:creationId xmlns:a16="http://schemas.microsoft.com/office/drawing/2014/main" id="{C751D1E9-349F-A240-BE12-273B20275426}"/>
              </a:ext>
            </a:extLst>
          </p:cNvPr>
          <p:cNvSpPr/>
          <p:nvPr/>
        </p:nvSpPr>
        <p:spPr>
          <a:xfrm>
            <a:off x="4625163" y="5020947"/>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8B36C62-63A4-9995-44C1-9BCA01C590E9}"/>
              </a:ext>
            </a:extLst>
          </p:cNvPr>
          <p:cNvSpPr/>
          <p:nvPr/>
        </p:nvSpPr>
        <p:spPr>
          <a:xfrm>
            <a:off x="5585637" y="5020947"/>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DEFF7B1-5E56-5E32-3034-D921E745E5D8}"/>
              </a:ext>
            </a:extLst>
          </p:cNvPr>
          <p:cNvSpPr txBox="1"/>
          <p:nvPr/>
        </p:nvSpPr>
        <p:spPr>
          <a:xfrm>
            <a:off x="80974" y="4801315"/>
            <a:ext cx="4310273" cy="1169551"/>
          </a:xfrm>
          <a:prstGeom prst="rect">
            <a:avLst/>
          </a:prstGeom>
          <a:noFill/>
        </p:spPr>
        <p:txBody>
          <a:bodyPr wrap="square">
            <a:spAutoFit/>
          </a:bodyPr>
          <a:lstStyle/>
          <a:p>
            <a:r>
              <a:rPr lang="en-GB" sz="1400" b="1" dirty="0">
                <a:latin typeface="Segoe UI Variable Text" pitchFamily="2" charset="0"/>
              </a:rPr>
              <a:t>Scenario F</a:t>
            </a:r>
          </a:p>
          <a:p>
            <a:r>
              <a:rPr lang="en-GB" sz="1400" dirty="0">
                <a:latin typeface="Segoe UI Variable Text" pitchFamily="2" charset="0"/>
              </a:rPr>
              <a:t>A logistics company creates a flowchart for its entire supply chain. When a new shipping partner is added, the diagram has to be redrawn, taking hours of work each time.</a:t>
            </a:r>
          </a:p>
        </p:txBody>
      </p:sp>
      <p:sp>
        <p:nvSpPr>
          <p:cNvPr id="26" name="Rectangle 25">
            <a:extLst>
              <a:ext uri="{FF2B5EF4-FFF2-40B4-BE49-F238E27FC236}">
                <a16:creationId xmlns:a16="http://schemas.microsoft.com/office/drawing/2014/main" id="{2FE4FB57-A3B1-2C89-38E9-57BC96780B93}"/>
              </a:ext>
            </a:extLst>
          </p:cNvPr>
          <p:cNvSpPr/>
          <p:nvPr/>
        </p:nvSpPr>
        <p:spPr>
          <a:xfrm>
            <a:off x="6758765" y="5020947"/>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Time-consuming to create and update for complicated systems</a:t>
            </a:r>
          </a:p>
        </p:txBody>
      </p:sp>
      <p:sp>
        <p:nvSpPr>
          <p:cNvPr id="28" name="TextBox 27">
            <a:extLst>
              <a:ext uri="{FF2B5EF4-FFF2-40B4-BE49-F238E27FC236}">
                <a16:creationId xmlns:a16="http://schemas.microsoft.com/office/drawing/2014/main" id="{4662A4FE-0EE3-F8E1-5C79-FAC4723D5FDA}"/>
              </a:ext>
            </a:extLst>
          </p:cNvPr>
          <p:cNvSpPr txBox="1"/>
          <p:nvPr/>
        </p:nvSpPr>
        <p:spPr>
          <a:xfrm>
            <a:off x="5777023" y="5116640"/>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Tree>
    <p:extLst>
      <p:ext uri="{BB962C8B-B14F-4D97-AF65-F5344CB8AC3E}">
        <p14:creationId xmlns:p14="http://schemas.microsoft.com/office/powerpoint/2010/main" val="407293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79533-5605-74A1-27C3-9E9350200AE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93A58B4-5FF7-3D71-1BAA-6DB3FC5564D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CEFB5355-90CE-E858-6F36-E11E72AF976D}"/>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DDB76E19-F805-0AFC-2CFE-AE89C2B0C27A}"/>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31473A1-BEFF-C25D-E420-07A7A7F6B284}"/>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B4C5E45C-BA5A-7063-F119-19AE531C38FD}"/>
              </a:ext>
            </a:extLst>
          </p:cNvPr>
          <p:cNvSpPr txBox="1"/>
          <p:nvPr/>
        </p:nvSpPr>
        <p:spPr>
          <a:xfrm>
            <a:off x="80974" y="1960042"/>
            <a:ext cx="4310273" cy="1384995"/>
          </a:xfrm>
          <a:prstGeom prst="rect">
            <a:avLst/>
          </a:prstGeom>
          <a:noFill/>
        </p:spPr>
        <p:txBody>
          <a:bodyPr wrap="square">
            <a:spAutoFit/>
          </a:bodyPr>
          <a:lstStyle/>
          <a:p>
            <a:r>
              <a:rPr lang="en-GB" sz="1400" b="1" dirty="0">
                <a:latin typeface="Segoe UI Variable Text" pitchFamily="2" charset="0"/>
              </a:rPr>
              <a:t>Scenario G</a:t>
            </a:r>
          </a:p>
          <a:p>
            <a:r>
              <a:rPr lang="en-GB" sz="1400" dirty="0">
                <a:latin typeface="Segoe UI Variable Text" pitchFamily="2" charset="0"/>
              </a:rPr>
              <a:t>A new employee joins a customer service team. The training guide includes flowcharts showing how to handle complaints. Instead of memorising long instructions, the employee can follow the step-by-step flowchart.</a:t>
            </a:r>
          </a:p>
        </p:txBody>
      </p:sp>
      <p:sp>
        <p:nvSpPr>
          <p:cNvPr id="16" name="Rectangle 15">
            <a:extLst>
              <a:ext uri="{FF2B5EF4-FFF2-40B4-BE49-F238E27FC236}">
                <a16:creationId xmlns:a16="http://schemas.microsoft.com/office/drawing/2014/main" id="{A35CC657-6A9A-BAF4-963C-48FC37BDA60B}"/>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Useful for planning, documentation, and training</a:t>
            </a:r>
          </a:p>
        </p:txBody>
      </p:sp>
      <p:sp>
        <p:nvSpPr>
          <p:cNvPr id="17" name="TextBox 16">
            <a:extLst>
              <a:ext uri="{FF2B5EF4-FFF2-40B4-BE49-F238E27FC236}">
                <a16:creationId xmlns:a16="http://schemas.microsoft.com/office/drawing/2014/main" id="{D7C101E0-4917-B377-6861-2BF01D934C6A}"/>
              </a:ext>
            </a:extLst>
          </p:cNvPr>
          <p:cNvSpPr txBox="1"/>
          <p:nvPr/>
        </p:nvSpPr>
        <p:spPr>
          <a:xfrm>
            <a:off x="4782260" y="2283207"/>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
        <p:nvSpPr>
          <p:cNvPr id="18" name="Rectangle 17">
            <a:extLst>
              <a:ext uri="{FF2B5EF4-FFF2-40B4-BE49-F238E27FC236}">
                <a16:creationId xmlns:a16="http://schemas.microsoft.com/office/drawing/2014/main" id="{6947DAA5-4E57-F99E-612F-94C7D0D52759}"/>
              </a:ext>
            </a:extLst>
          </p:cNvPr>
          <p:cNvSpPr/>
          <p:nvPr/>
        </p:nvSpPr>
        <p:spPr>
          <a:xfrm>
            <a:off x="4625163" y="3795963"/>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D87A4B-AE04-C5D1-478B-88DB0358634C}"/>
              </a:ext>
            </a:extLst>
          </p:cNvPr>
          <p:cNvSpPr/>
          <p:nvPr/>
        </p:nvSpPr>
        <p:spPr>
          <a:xfrm>
            <a:off x="5585637" y="3795963"/>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D663EA88-0256-3EF6-1EEC-D6DE964F81C5}"/>
              </a:ext>
            </a:extLst>
          </p:cNvPr>
          <p:cNvSpPr txBox="1"/>
          <p:nvPr/>
        </p:nvSpPr>
        <p:spPr>
          <a:xfrm>
            <a:off x="80974" y="3576331"/>
            <a:ext cx="4310273" cy="1384995"/>
          </a:xfrm>
          <a:prstGeom prst="rect">
            <a:avLst/>
          </a:prstGeom>
          <a:noFill/>
        </p:spPr>
        <p:txBody>
          <a:bodyPr wrap="square">
            <a:spAutoFit/>
          </a:bodyPr>
          <a:lstStyle/>
          <a:p>
            <a:r>
              <a:rPr lang="en-GB" sz="1400" b="1" dirty="0">
                <a:latin typeface="Segoe UI Variable Text" pitchFamily="2" charset="0"/>
              </a:rPr>
              <a:t>Scenario H</a:t>
            </a:r>
          </a:p>
          <a:p>
            <a:r>
              <a:rPr lang="en-GB" sz="1400" dirty="0">
                <a:latin typeface="Segoe UI Variable Text" pitchFamily="2" charset="0"/>
              </a:rPr>
              <a:t>A teacher explains how data flows through a computer system to Year 9 students. Instead of just using text, they show a flowchart with arrows and symbols. The students quickly grasp how input, processing, and output connect.</a:t>
            </a:r>
          </a:p>
        </p:txBody>
      </p:sp>
      <p:sp>
        <p:nvSpPr>
          <p:cNvPr id="21" name="Rectangle 20">
            <a:extLst>
              <a:ext uri="{FF2B5EF4-FFF2-40B4-BE49-F238E27FC236}">
                <a16:creationId xmlns:a16="http://schemas.microsoft.com/office/drawing/2014/main" id="{C70B0256-2FAE-DDC9-723C-E9FBD93BD03C}"/>
              </a:ext>
            </a:extLst>
          </p:cNvPr>
          <p:cNvSpPr/>
          <p:nvPr/>
        </p:nvSpPr>
        <p:spPr>
          <a:xfrm>
            <a:off x="6758765" y="3795963"/>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latin typeface="Segoe UI Variable Text" pitchFamily="2" charset="0"/>
                <a:cs typeface="Courier New" panose="02070309020205020404" pitchFamily="49" charset="0"/>
              </a:rPr>
              <a:t>Visual representation makes complex processes easier to understand</a:t>
            </a:r>
          </a:p>
        </p:txBody>
      </p:sp>
      <p:sp>
        <p:nvSpPr>
          <p:cNvPr id="22" name="TextBox 21">
            <a:extLst>
              <a:ext uri="{FF2B5EF4-FFF2-40B4-BE49-F238E27FC236}">
                <a16:creationId xmlns:a16="http://schemas.microsoft.com/office/drawing/2014/main" id="{5D649B95-C0B4-FEDB-533E-BA4357C06526}"/>
              </a:ext>
            </a:extLst>
          </p:cNvPr>
          <p:cNvSpPr txBox="1"/>
          <p:nvPr/>
        </p:nvSpPr>
        <p:spPr>
          <a:xfrm>
            <a:off x="4795284" y="3891656"/>
            <a:ext cx="425299" cy="523220"/>
          </a:xfrm>
          <a:prstGeom prst="rect">
            <a:avLst/>
          </a:prstGeom>
          <a:noFill/>
        </p:spPr>
        <p:txBody>
          <a:bodyPr wrap="square" rtlCol="0">
            <a:spAutoFit/>
          </a:bodyPr>
          <a:lstStyle/>
          <a:p>
            <a:r>
              <a:rPr lang="en-GB" sz="2800" b="1" dirty="0">
                <a:sym typeface="Wingdings" panose="05000000000000000000" pitchFamily="2" charset="2"/>
              </a:rPr>
              <a:t></a:t>
            </a:r>
            <a:endParaRPr lang="en-GB" sz="2800" b="1" dirty="0"/>
          </a:p>
        </p:txBody>
      </p:sp>
    </p:spTree>
    <p:extLst>
      <p:ext uri="{BB962C8B-B14F-4D97-AF65-F5344CB8AC3E}">
        <p14:creationId xmlns:p14="http://schemas.microsoft.com/office/powerpoint/2010/main" val="3850407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EC09A-5153-A4E5-70A6-0E6CFF22413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F238340-099E-D406-72E1-1584D3FE8D4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3</a:t>
            </a:r>
          </a:p>
        </p:txBody>
      </p:sp>
      <p:sp>
        <p:nvSpPr>
          <p:cNvPr id="3" name="TextBox 2">
            <a:extLst>
              <a:ext uri="{FF2B5EF4-FFF2-40B4-BE49-F238E27FC236}">
                <a16:creationId xmlns:a16="http://schemas.microsoft.com/office/drawing/2014/main" id="{1756E78B-AD8C-E6CC-46B9-2B3AD47DD1F2}"/>
              </a:ext>
            </a:extLst>
          </p:cNvPr>
          <p:cNvSpPr txBox="1"/>
          <p:nvPr/>
        </p:nvSpPr>
        <p:spPr>
          <a:xfrm>
            <a:off x="80975" y="991250"/>
            <a:ext cx="4994910" cy="280076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home has been fitted with a new heating system.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system will check the current temperature of the house.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temperature is below 17 degrees, an icon of a flame will appear.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temperature is equal or above 17 degrees, the icon of the flame will disappear.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This will repeat as it runs 24/7</a:t>
            </a:r>
          </a:p>
        </p:txBody>
      </p:sp>
      <p:sp>
        <p:nvSpPr>
          <p:cNvPr id="4" name="TextBox 3">
            <a:extLst>
              <a:ext uri="{FF2B5EF4-FFF2-40B4-BE49-F238E27FC236}">
                <a16:creationId xmlns:a16="http://schemas.microsoft.com/office/drawing/2014/main" id="{4306B78D-E102-1B6B-1BFA-4534E27E1306}"/>
              </a:ext>
            </a:extLst>
          </p:cNvPr>
          <p:cNvSpPr txBox="1"/>
          <p:nvPr/>
        </p:nvSpPr>
        <p:spPr>
          <a:xfrm>
            <a:off x="2692902" y="3836458"/>
            <a:ext cx="2382983" cy="1569660"/>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pic>
        <p:nvPicPr>
          <p:cNvPr id="6" name="Picture 5">
            <a:extLst>
              <a:ext uri="{FF2B5EF4-FFF2-40B4-BE49-F238E27FC236}">
                <a16:creationId xmlns:a16="http://schemas.microsoft.com/office/drawing/2014/main" id="{18DCE02E-49FC-996C-596B-9A8940642643}"/>
              </a:ext>
            </a:extLst>
          </p:cNvPr>
          <p:cNvPicPr>
            <a:picLocks noChangeAspect="1"/>
          </p:cNvPicPr>
          <p:nvPr/>
        </p:nvPicPr>
        <p:blipFill>
          <a:blip r:embed="rId2"/>
          <a:srcRect l="21852" t="11009" r="22437" b="11627"/>
          <a:stretch>
            <a:fillRect/>
          </a:stretch>
        </p:blipFill>
        <p:spPr>
          <a:xfrm>
            <a:off x="168831" y="3836458"/>
            <a:ext cx="2382983" cy="2206138"/>
          </a:xfrm>
          <a:prstGeom prst="rect">
            <a:avLst/>
          </a:prstGeom>
        </p:spPr>
      </p:pic>
      <p:graphicFrame>
        <p:nvGraphicFramePr>
          <p:cNvPr id="11" name="Table 10">
            <a:extLst>
              <a:ext uri="{FF2B5EF4-FFF2-40B4-BE49-F238E27FC236}">
                <a16:creationId xmlns:a16="http://schemas.microsoft.com/office/drawing/2014/main" id="{8F93484D-B341-15AC-0D17-528CD93C0334}"/>
              </a:ext>
            </a:extLst>
          </p:cNvPr>
          <p:cNvGraphicFramePr>
            <a:graphicFrameLocks noGrp="1"/>
          </p:cNvGraphicFramePr>
          <p:nvPr>
            <p:extLst>
              <p:ext uri="{D42A27DB-BD31-4B8C-83A1-F6EECF244321}">
                <p14:modId xmlns:p14="http://schemas.microsoft.com/office/powerpoint/2010/main" val="1570366544"/>
              </p:ext>
            </p:extLst>
          </p:nvPr>
        </p:nvGraphicFramePr>
        <p:xfrm>
          <a:off x="5774660" y="991251"/>
          <a:ext cx="6048745" cy="5165000"/>
        </p:xfrm>
        <a:graphic>
          <a:graphicData uri="http://schemas.openxmlformats.org/drawingml/2006/table">
            <a:tbl>
              <a:tblPr firstRow="1" bandRow="1">
                <a:tableStyleId>{5940675A-B579-460E-94D1-54222C63F5DA}</a:tableStyleId>
              </a:tblPr>
              <a:tblGrid>
                <a:gridCol w="6048745">
                  <a:extLst>
                    <a:ext uri="{9D8B030D-6E8A-4147-A177-3AD203B41FA5}">
                      <a16:colId xmlns:a16="http://schemas.microsoft.com/office/drawing/2014/main" val="1779001473"/>
                    </a:ext>
                  </a:extLst>
                </a:gridCol>
              </a:tblGrid>
              <a:tr h="5165000">
                <a:tc>
                  <a:txBody>
                    <a:bodyPr/>
                    <a:lstStyle/>
                    <a:p>
                      <a:endParaRPr lang="en-GB" dirty="0"/>
                    </a:p>
                  </a:txBody>
                  <a:tcPr/>
                </a:tc>
                <a:extLst>
                  <a:ext uri="{0D108BD9-81ED-4DB2-BD59-A6C34878D82A}">
                    <a16:rowId xmlns:a16="http://schemas.microsoft.com/office/drawing/2014/main" val="3417884130"/>
                  </a:ext>
                </a:extLst>
              </a:tr>
            </a:tbl>
          </a:graphicData>
        </a:graphic>
      </p:graphicFrame>
      <p:sp>
        <p:nvSpPr>
          <p:cNvPr id="12" name="Rectangle: Rounded Corners 11">
            <a:extLst>
              <a:ext uri="{FF2B5EF4-FFF2-40B4-BE49-F238E27FC236}">
                <a16:creationId xmlns:a16="http://schemas.microsoft.com/office/drawing/2014/main" id="{1F64AA68-FD57-042A-278F-06DB858CD36D}"/>
              </a:ext>
            </a:extLst>
          </p:cNvPr>
          <p:cNvSpPr/>
          <p:nvPr/>
        </p:nvSpPr>
        <p:spPr>
          <a:xfrm>
            <a:off x="7517219" y="1201479"/>
            <a:ext cx="1743739" cy="723014"/>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START</a:t>
            </a:r>
          </a:p>
        </p:txBody>
      </p:sp>
      <p:sp>
        <p:nvSpPr>
          <p:cNvPr id="13" name="Diamond 12">
            <a:extLst>
              <a:ext uri="{FF2B5EF4-FFF2-40B4-BE49-F238E27FC236}">
                <a16:creationId xmlns:a16="http://schemas.microsoft.com/office/drawing/2014/main" id="{2E0C32E1-34DC-57A7-3E91-046F182842A1}"/>
              </a:ext>
            </a:extLst>
          </p:cNvPr>
          <p:cNvSpPr/>
          <p:nvPr/>
        </p:nvSpPr>
        <p:spPr>
          <a:xfrm>
            <a:off x="7517219" y="2512176"/>
            <a:ext cx="1743739" cy="1648047"/>
          </a:xfrm>
          <a:prstGeom prst="diamond">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Is Temp &lt;17</a:t>
            </a:r>
          </a:p>
        </p:txBody>
      </p:sp>
      <p:cxnSp>
        <p:nvCxnSpPr>
          <p:cNvPr id="15" name="Straight Arrow Connector 14">
            <a:extLst>
              <a:ext uri="{FF2B5EF4-FFF2-40B4-BE49-F238E27FC236}">
                <a16:creationId xmlns:a16="http://schemas.microsoft.com/office/drawing/2014/main" id="{76955C31-E59C-4979-83B5-3DE3E571349B}"/>
              </a:ext>
            </a:extLst>
          </p:cNvPr>
          <p:cNvCxnSpPr>
            <a:stCxn id="12" idx="2"/>
            <a:endCxn id="13" idx="0"/>
          </p:cNvCxnSpPr>
          <p:nvPr/>
        </p:nvCxnSpPr>
        <p:spPr>
          <a:xfrm>
            <a:off x="8389089" y="1924493"/>
            <a:ext cx="0" cy="58768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6" name="Parallelogram 15">
            <a:extLst>
              <a:ext uri="{FF2B5EF4-FFF2-40B4-BE49-F238E27FC236}">
                <a16:creationId xmlns:a16="http://schemas.microsoft.com/office/drawing/2014/main" id="{E56D8F51-0353-8096-2997-4B4B6BDC02A9}"/>
              </a:ext>
            </a:extLst>
          </p:cNvPr>
          <p:cNvSpPr/>
          <p:nvPr/>
        </p:nvSpPr>
        <p:spPr>
          <a:xfrm>
            <a:off x="9768346" y="2887055"/>
            <a:ext cx="1776178" cy="898288"/>
          </a:xfrm>
          <a:prstGeom prst="parallelogram">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Turn flame on</a:t>
            </a:r>
          </a:p>
        </p:txBody>
      </p:sp>
      <p:cxnSp>
        <p:nvCxnSpPr>
          <p:cNvPr id="17" name="Straight Arrow Connector 16">
            <a:extLst>
              <a:ext uri="{FF2B5EF4-FFF2-40B4-BE49-F238E27FC236}">
                <a16:creationId xmlns:a16="http://schemas.microsoft.com/office/drawing/2014/main" id="{CE80AD1E-2CC9-4615-AF42-C7E293BADB37}"/>
              </a:ext>
            </a:extLst>
          </p:cNvPr>
          <p:cNvCxnSpPr>
            <a:cxnSpLocks/>
            <a:stCxn id="13" idx="3"/>
            <a:endCxn id="16" idx="5"/>
          </p:cNvCxnSpPr>
          <p:nvPr/>
        </p:nvCxnSpPr>
        <p:spPr>
          <a:xfrm flipV="1">
            <a:off x="9260958" y="3336199"/>
            <a:ext cx="619674" cy="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Parallelogram 20">
            <a:extLst>
              <a:ext uri="{FF2B5EF4-FFF2-40B4-BE49-F238E27FC236}">
                <a16:creationId xmlns:a16="http://schemas.microsoft.com/office/drawing/2014/main" id="{DBC7B579-AE9D-4B05-9704-93012485507F}"/>
              </a:ext>
            </a:extLst>
          </p:cNvPr>
          <p:cNvSpPr/>
          <p:nvPr/>
        </p:nvSpPr>
        <p:spPr>
          <a:xfrm>
            <a:off x="7517219" y="4673641"/>
            <a:ext cx="1776178" cy="898288"/>
          </a:xfrm>
          <a:prstGeom prst="parallelogram">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Turn flame off</a:t>
            </a:r>
          </a:p>
        </p:txBody>
      </p:sp>
      <p:cxnSp>
        <p:nvCxnSpPr>
          <p:cNvPr id="22" name="Straight Arrow Connector 21">
            <a:extLst>
              <a:ext uri="{FF2B5EF4-FFF2-40B4-BE49-F238E27FC236}">
                <a16:creationId xmlns:a16="http://schemas.microsoft.com/office/drawing/2014/main" id="{F65B78BB-1042-1297-E1BF-A813EEB0DE38}"/>
              </a:ext>
            </a:extLst>
          </p:cNvPr>
          <p:cNvCxnSpPr>
            <a:cxnSpLocks/>
          </p:cNvCxnSpPr>
          <p:nvPr/>
        </p:nvCxnSpPr>
        <p:spPr>
          <a:xfrm>
            <a:off x="8389088" y="4160223"/>
            <a:ext cx="16220" cy="51341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ctor: Elbow 24">
            <a:extLst>
              <a:ext uri="{FF2B5EF4-FFF2-40B4-BE49-F238E27FC236}">
                <a16:creationId xmlns:a16="http://schemas.microsoft.com/office/drawing/2014/main" id="{49CE24F7-E6E4-6B59-FBAB-EF87BD3B5EEE}"/>
              </a:ext>
            </a:extLst>
          </p:cNvPr>
          <p:cNvCxnSpPr>
            <a:stCxn id="16" idx="1"/>
          </p:cNvCxnSpPr>
          <p:nvPr/>
        </p:nvCxnSpPr>
        <p:spPr>
          <a:xfrm rot="16200000" flipV="1">
            <a:off x="9269639" y="1387972"/>
            <a:ext cx="618533" cy="2379633"/>
          </a:xfrm>
          <a:prstGeom prst="bentConnector2">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Connector: Elbow 26">
            <a:extLst>
              <a:ext uri="{FF2B5EF4-FFF2-40B4-BE49-F238E27FC236}">
                <a16:creationId xmlns:a16="http://schemas.microsoft.com/office/drawing/2014/main" id="{961E66D4-BAB6-7248-12F5-7574E66455E8}"/>
              </a:ext>
            </a:extLst>
          </p:cNvPr>
          <p:cNvCxnSpPr>
            <a:cxnSpLocks/>
            <a:stCxn id="21" idx="5"/>
            <a:endCxn id="13" idx="1"/>
          </p:cNvCxnSpPr>
          <p:nvPr/>
        </p:nvCxnSpPr>
        <p:spPr>
          <a:xfrm rot="10800000">
            <a:off x="7517219" y="3336201"/>
            <a:ext cx="112286" cy="1786585"/>
          </a:xfrm>
          <a:prstGeom prst="bentConnector3">
            <a:avLst>
              <a:gd name="adj1" fmla="val 1089529"/>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E080A52D-8B74-4C97-8059-5BC3B949E6B8}"/>
              </a:ext>
            </a:extLst>
          </p:cNvPr>
          <p:cNvSpPr txBox="1"/>
          <p:nvPr/>
        </p:nvSpPr>
        <p:spPr>
          <a:xfrm>
            <a:off x="9260958" y="2887055"/>
            <a:ext cx="393405" cy="374879"/>
          </a:xfrm>
          <a:prstGeom prst="rect">
            <a:avLst/>
          </a:prstGeom>
          <a:noFill/>
        </p:spPr>
        <p:txBody>
          <a:bodyPr wrap="square" rtlCol="0">
            <a:spAutoFit/>
          </a:bodyPr>
          <a:lstStyle/>
          <a:p>
            <a:pPr algn="ctr"/>
            <a:r>
              <a:rPr lang="en-GB" b="1" dirty="0"/>
              <a:t>Y</a:t>
            </a:r>
          </a:p>
        </p:txBody>
      </p:sp>
      <p:sp>
        <p:nvSpPr>
          <p:cNvPr id="34" name="TextBox 33">
            <a:extLst>
              <a:ext uri="{FF2B5EF4-FFF2-40B4-BE49-F238E27FC236}">
                <a16:creationId xmlns:a16="http://schemas.microsoft.com/office/drawing/2014/main" id="{712B999F-A45A-2B30-5C08-ED3518E8AC22}"/>
              </a:ext>
            </a:extLst>
          </p:cNvPr>
          <p:cNvSpPr txBox="1"/>
          <p:nvPr/>
        </p:nvSpPr>
        <p:spPr>
          <a:xfrm>
            <a:off x="8439727" y="4177281"/>
            <a:ext cx="393405" cy="374879"/>
          </a:xfrm>
          <a:prstGeom prst="rect">
            <a:avLst/>
          </a:prstGeom>
          <a:noFill/>
        </p:spPr>
        <p:txBody>
          <a:bodyPr wrap="square" rtlCol="0">
            <a:spAutoFit/>
          </a:bodyPr>
          <a:lstStyle/>
          <a:p>
            <a:pPr algn="ctr"/>
            <a:r>
              <a:rPr lang="en-GB" b="1" dirty="0"/>
              <a:t>N</a:t>
            </a:r>
          </a:p>
        </p:txBody>
      </p:sp>
    </p:spTree>
    <p:extLst>
      <p:ext uri="{BB962C8B-B14F-4D97-AF65-F5344CB8AC3E}">
        <p14:creationId xmlns:p14="http://schemas.microsoft.com/office/powerpoint/2010/main" val="990379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1FA6D-AD9B-5BBE-DE1E-3A9D4988DF9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B8A9A05-F7BC-DE8B-3200-7D4EF61EA0B7}"/>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4</a:t>
            </a:r>
          </a:p>
        </p:txBody>
      </p:sp>
      <p:sp>
        <p:nvSpPr>
          <p:cNvPr id="3" name="TextBox 2">
            <a:extLst>
              <a:ext uri="{FF2B5EF4-FFF2-40B4-BE49-F238E27FC236}">
                <a16:creationId xmlns:a16="http://schemas.microsoft.com/office/drawing/2014/main" id="{AC5920BD-3532-EFB1-B419-7FB49FA255F7}"/>
              </a:ext>
            </a:extLst>
          </p:cNvPr>
          <p:cNvSpPr txBox="1"/>
          <p:nvPr/>
        </p:nvSpPr>
        <p:spPr>
          <a:xfrm>
            <a:off x="80974" y="991250"/>
            <a:ext cx="6166665" cy="3293209"/>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local supermarket are launching a website to allow customers to shop online.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user will enter their username and password onto the website.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username is correct, it will check the password, if it’s not correct it will output the message “Login failed”.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password is also correct, it will output the message “ Login successful’, otherwise it will output the message “Login failed”.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 enters their username and/or password incorrectly, the process should be repeated.</a:t>
            </a:r>
          </a:p>
        </p:txBody>
      </p:sp>
      <p:sp>
        <p:nvSpPr>
          <p:cNvPr id="4" name="TextBox 3">
            <a:extLst>
              <a:ext uri="{FF2B5EF4-FFF2-40B4-BE49-F238E27FC236}">
                <a16:creationId xmlns:a16="http://schemas.microsoft.com/office/drawing/2014/main" id="{B3AF2341-B523-487B-E638-C425F09282E9}"/>
              </a:ext>
            </a:extLst>
          </p:cNvPr>
          <p:cNvSpPr txBox="1"/>
          <p:nvPr/>
        </p:nvSpPr>
        <p:spPr>
          <a:xfrm>
            <a:off x="114472" y="4485353"/>
            <a:ext cx="5981528"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graphicFrame>
        <p:nvGraphicFramePr>
          <p:cNvPr id="11" name="Table 10">
            <a:extLst>
              <a:ext uri="{FF2B5EF4-FFF2-40B4-BE49-F238E27FC236}">
                <a16:creationId xmlns:a16="http://schemas.microsoft.com/office/drawing/2014/main" id="{83EB2312-FC6F-199B-683D-8E177353B1EE}"/>
              </a:ext>
            </a:extLst>
          </p:cNvPr>
          <p:cNvGraphicFramePr>
            <a:graphicFrameLocks noGrp="1"/>
          </p:cNvGraphicFramePr>
          <p:nvPr>
            <p:extLst>
              <p:ext uri="{D42A27DB-BD31-4B8C-83A1-F6EECF244321}">
                <p14:modId xmlns:p14="http://schemas.microsoft.com/office/powerpoint/2010/main" val="3041605332"/>
              </p:ext>
            </p:extLst>
          </p:nvPr>
        </p:nvGraphicFramePr>
        <p:xfrm>
          <a:off x="6624084" y="991251"/>
          <a:ext cx="5199321" cy="5165000"/>
        </p:xfrm>
        <a:graphic>
          <a:graphicData uri="http://schemas.openxmlformats.org/drawingml/2006/table">
            <a:tbl>
              <a:tblPr firstRow="1" bandRow="1">
                <a:tableStyleId>{5940675A-B579-460E-94D1-54222C63F5DA}</a:tableStyleId>
              </a:tblPr>
              <a:tblGrid>
                <a:gridCol w="5199321">
                  <a:extLst>
                    <a:ext uri="{9D8B030D-6E8A-4147-A177-3AD203B41FA5}">
                      <a16:colId xmlns:a16="http://schemas.microsoft.com/office/drawing/2014/main" val="1779001473"/>
                    </a:ext>
                  </a:extLst>
                </a:gridCol>
              </a:tblGrid>
              <a:tr h="5165000">
                <a:tc>
                  <a:txBody>
                    <a:bodyPr/>
                    <a:lstStyle/>
                    <a:p>
                      <a:endParaRPr lang="en-GB" dirty="0"/>
                    </a:p>
                  </a:txBody>
                  <a:tcPr/>
                </a:tc>
                <a:extLst>
                  <a:ext uri="{0D108BD9-81ED-4DB2-BD59-A6C34878D82A}">
                    <a16:rowId xmlns:a16="http://schemas.microsoft.com/office/drawing/2014/main" val="3417884130"/>
                  </a:ext>
                </a:extLst>
              </a:tr>
            </a:tbl>
          </a:graphicData>
        </a:graphic>
      </p:graphicFrame>
      <p:pic>
        <p:nvPicPr>
          <p:cNvPr id="9" name="Picture 8" descr="A screenshot of a computer screen&#10;&#10;AI-generated content may be incorrect.">
            <a:extLst>
              <a:ext uri="{FF2B5EF4-FFF2-40B4-BE49-F238E27FC236}">
                <a16:creationId xmlns:a16="http://schemas.microsoft.com/office/drawing/2014/main" id="{4E475080-21FA-EF7A-FF5A-EE98F82797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1235" y="1092488"/>
            <a:ext cx="3895725" cy="4962525"/>
          </a:xfrm>
          <a:prstGeom prst="rect">
            <a:avLst/>
          </a:prstGeom>
        </p:spPr>
      </p:pic>
    </p:spTree>
    <p:extLst>
      <p:ext uri="{BB962C8B-B14F-4D97-AF65-F5344CB8AC3E}">
        <p14:creationId xmlns:p14="http://schemas.microsoft.com/office/powerpoint/2010/main" val="2977575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FD1AA-46D4-B8D5-1BFF-C1E4A1EBEF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31D6EFB-952F-D649-074C-D97159797B5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5</a:t>
            </a:r>
          </a:p>
        </p:txBody>
      </p:sp>
      <p:sp>
        <p:nvSpPr>
          <p:cNvPr id="3" name="TextBox 2">
            <a:extLst>
              <a:ext uri="{FF2B5EF4-FFF2-40B4-BE49-F238E27FC236}">
                <a16:creationId xmlns:a16="http://schemas.microsoft.com/office/drawing/2014/main" id="{1993CDAE-B352-CF4A-17F6-D2A3EDB34CEC}"/>
              </a:ext>
            </a:extLst>
          </p:cNvPr>
          <p:cNvSpPr txBox="1"/>
          <p:nvPr/>
        </p:nvSpPr>
        <p:spPr>
          <a:xfrm>
            <a:off x="80975" y="1065678"/>
            <a:ext cx="5752756" cy="280076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student is creating a new maze game.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Lives set to 3 at the beginning of the level.</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level is complete, they move to the next level.</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level is not complete, they lose a life and try again/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they do not have enough lives, then a message will be displayed to say “Game over”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 completes the level, the process will end as the lives will reset when they play the next level. </a:t>
            </a:r>
          </a:p>
        </p:txBody>
      </p:sp>
      <p:graphicFrame>
        <p:nvGraphicFramePr>
          <p:cNvPr id="6" name="Table 5">
            <a:extLst>
              <a:ext uri="{FF2B5EF4-FFF2-40B4-BE49-F238E27FC236}">
                <a16:creationId xmlns:a16="http://schemas.microsoft.com/office/drawing/2014/main" id="{C30B144C-0332-67A4-624D-4298465544DA}"/>
              </a:ext>
            </a:extLst>
          </p:cNvPr>
          <p:cNvGraphicFramePr>
            <a:graphicFrameLocks noGrp="1"/>
          </p:cNvGraphicFramePr>
          <p:nvPr>
            <p:extLst>
              <p:ext uri="{D42A27DB-BD31-4B8C-83A1-F6EECF244321}">
                <p14:modId xmlns:p14="http://schemas.microsoft.com/office/powerpoint/2010/main" val="1080922497"/>
              </p:ext>
            </p:extLst>
          </p:nvPr>
        </p:nvGraphicFramePr>
        <p:xfrm>
          <a:off x="6358270" y="1065678"/>
          <a:ext cx="5609264" cy="4920452"/>
        </p:xfrm>
        <a:graphic>
          <a:graphicData uri="http://schemas.openxmlformats.org/drawingml/2006/table">
            <a:tbl>
              <a:tblPr firstRow="1" bandRow="1">
                <a:tableStyleId>{5940675A-B579-460E-94D1-54222C63F5DA}</a:tableStyleId>
              </a:tblPr>
              <a:tblGrid>
                <a:gridCol w="5609264">
                  <a:extLst>
                    <a:ext uri="{9D8B030D-6E8A-4147-A177-3AD203B41FA5}">
                      <a16:colId xmlns:a16="http://schemas.microsoft.com/office/drawing/2014/main" val="2498320989"/>
                    </a:ext>
                  </a:extLst>
                </a:gridCol>
              </a:tblGrid>
              <a:tr h="4920452">
                <a:tc>
                  <a:txBody>
                    <a:bodyPr/>
                    <a:lstStyle/>
                    <a:p>
                      <a:endParaRPr lang="en-GB" dirty="0"/>
                    </a:p>
                  </a:txBody>
                  <a:tcPr/>
                </a:tc>
                <a:extLst>
                  <a:ext uri="{0D108BD9-81ED-4DB2-BD59-A6C34878D82A}">
                    <a16:rowId xmlns:a16="http://schemas.microsoft.com/office/drawing/2014/main" val="3377846589"/>
                  </a:ext>
                </a:extLst>
              </a:tr>
            </a:tbl>
          </a:graphicData>
        </a:graphic>
      </p:graphicFrame>
      <p:pic>
        <p:nvPicPr>
          <p:cNvPr id="15" name="Picture 14" descr="A diagram of a flowchart&#10;&#10;AI-generated content may be incorrect.">
            <a:extLst>
              <a:ext uri="{FF2B5EF4-FFF2-40B4-BE49-F238E27FC236}">
                <a16:creationId xmlns:a16="http://schemas.microsoft.com/office/drawing/2014/main" id="{15B13088-C3FE-7D8D-B9B1-AE31AF05D3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5514" y="1235141"/>
            <a:ext cx="3914775" cy="4581525"/>
          </a:xfrm>
          <a:prstGeom prst="rect">
            <a:avLst/>
          </a:prstGeom>
        </p:spPr>
      </p:pic>
      <p:sp>
        <p:nvSpPr>
          <p:cNvPr id="4" name="TextBox 3">
            <a:extLst>
              <a:ext uri="{FF2B5EF4-FFF2-40B4-BE49-F238E27FC236}">
                <a16:creationId xmlns:a16="http://schemas.microsoft.com/office/drawing/2014/main" id="{232B4CDE-F2C2-8299-BFBE-C51916B13A96}"/>
              </a:ext>
            </a:extLst>
          </p:cNvPr>
          <p:cNvSpPr txBox="1"/>
          <p:nvPr/>
        </p:nvSpPr>
        <p:spPr>
          <a:xfrm>
            <a:off x="114472" y="4485353"/>
            <a:ext cx="5981528"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spTree>
    <p:extLst>
      <p:ext uri="{BB962C8B-B14F-4D97-AF65-F5344CB8AC3E}">
        <p14:creationId xmlns:p14="http://schemas.microsoft.com/office/powerpoint/2010/main" val="3870636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22F93-0EEC-9334-5BE2-608F957EDF4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519F592-0A6E-6F14-604D-BCD6522A205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6</a:t>
            </a:r>
          </a:p>
        </p:txBody>
      </p:sp>
      <p:sp>
        <p:nvSpPr>
          <p:cNvPr id="3" name="TextBox 2">
            <a:extLst>
              <a:ext uri="{FF2B5EF4-FFF2-40B4-BE49-F238E27FC236}">
                <a16:creationId xmlns:a16="http://schemas.microsoft.com/office/drawing/2014/main" id="{ED84FD7E-D489-798C-C4C0-73D37BD2ED28}"/>
              </a:ext>
            </a:extLst>
          </p:cNvPr>
          <p:cNvSpPr txBox="1"/>
          <p:nvPr/>
        </p:nvSpPr>
        <p:spPr>
          <a:xfrm>
            <a:off x="80975" y="1065678"/>
            <a:ext cx="5752756" cy="501675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small business needs to design an IT helpdesk solution flowchart to show how staff should respond to common technical issues (e.g., “PC won’t start,” “Forgotten password,” “Printer not working”).</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Instead of using specialist diagramming software, the IT manager opens word processing software to create the flowchart. They use Word’s built-in shapes and SmartArt tools to design the process:</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Start with an “Oval” for Start.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 “Rectangles” for Processes like “Check power cable.”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 “Diamonds” for Decision points like “Did the PC start?”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Connect the shapes with arrows from the “Insert → Shapes” menu.</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Format with colours and text styles to make the chart easier to read.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Save and share the document with staff in Word or export as a PDF.</a:t>
            </a:r>
          </a:p>
        </p:txBody>
      </p:sp>
      <p:sp>
        <p:nvSpPr>
          <p:cNvPr id="4" name="TextBox 3">
            <a:extLst>
              <a:ext uri="{FF2B5EF4-FFF2-40B4-BE49-F238E27FC236}">
                <a16:creationId xmlns:a16="http://schemas.microsoft.com/office/drawing/2014/main" id="{CA69E4C6-8895-269A-2E60-CA8FF0D6C1F1}"/>
              </a:ext>
            </a:extLst>
          </p:cNvPr>
          <p:cNvSpPr txBox="1"/>
          <p:nvPr/>
        </p:nvSpPr>
        <p:spPr>
          <a:xfrm>
            <a:off x="5833731" y="1065678"/>
            <a:ext cx="5713226"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 advantages </a:t>
            </a:r>
            <a:r>
              <a:rPr lang="en-GB" sz="1600" dirty="0">
                <a:latin typeface="Segoe UI Variable Text" pitchFamily="2" charset="0"/>
                <a:cs typeface="Segoe UI" panose="020B0502040204020203" pitchFamily="34" charset="0"/>
              </a:rPr>
              <a:t>to using word processing software to create a flow chart. </a:t>
            </a:r>
          </a:p>
        </p:txBody>
      </p:sp>
      <p:sp>
        <p:nvSpPr>
          <p:cNvPr id="5" name="Rectangle 4">
            <a:extLst>
              <a:ext uri="{FF2B5EF4-FFF2-40B4-BE49-F238E27FC236}">
                <a16:creationId xmlns:a16="http://schemas.microsoft.com/office/drawing/2014/main" id="{6A50FBDD-B4E0-C3A8-C927-365427483BBB}"/>
              </a:ext>
            </a:extLst>
          </p:cNvPr>
          <p:cNvSpPr/>
          <p:nvPr/>
        </p:nvSpPr>
        <p:spPr>
          <a:xfrm>
            <a:off x="5929425" y="1998921"/>
            <a:ext cx="5851449" cy="1637414"/>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Most schools, businesses, and individuals already have access to Word or Google Docs.</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Familiar interface, easy to insert shapes and text.</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The flowchart can be placed directly into reports, assignments, or policies created in Word.</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Text formatting, colours, and page layouts are easily applied.</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It can be shared in formats like DOCX or PDF.</a:t>
            </a:r>
            <a:endParaRPr lang="en-GB" sz="1600"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2732EA38-5A11-BED2-F149-E7332DB1819B}"/>
              </a:ext>
            </a:extLst>
          </p:cNvPr>
          <p:cNvSpPr txBox="1"/>
          <p:nvPr/>
        </p:nvSpPr>
        <p:spPr>
          <a:xfrm>
            <a:off x="5833731" y="3738581"/>
            <a:ext cx="5713226"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 disadvantages </a:t>
            </a:r>
            <a:r>
              <a:rPr lang="en-GB" sz="1600" dirty="0">
                <a:latin typeface="Segoe UI Variable Text" pitchFamily="2" charset="0"/>
                <a:cs typeface="Segoe UI" panose="020B0502040204020203" pitchFamily="34" charset="0"/>
              </a:rPr>
              <a:t>to using word processing software to create a flow chart. </a:t>
            </a:r>
          </a:p>
        </p:txBody>
      </p:sp>
      <p:sp>
        <p:nvSpPr>
          <p:cNvPr id="8" name="Rectangle 7">
            <a:extLst>
              <a:ext uri="{FF2B5EF4-FFF2-40B4-BE49-F238E27FC236}">
                <a16:creationId xmlns:a16="http://schemas.microsoft.com/office/drawing/2014/main" id="{42237B5D-7D05-BBE1-EBAA-E166D5187199}"/>
              </a:ext>
            </a:extLst>
          </p:cNvPr>
          <p:cNvSpPr/>
          <p:nvPr/>
        </p:nvSpPr>
        <p:spPr>
          <a:xfrm>
            <a:off x="5929425" y="4569578"/>
            <a:ext cx="5851449" cy="1637414"/>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Fewer professional flowchart templates compared to specialist tools Aligning shapes and connectors neatly can take extra effort.</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No smart flow linking or auto-adjustment when shapes are moved. </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Complex flowcharts with many steps can quickly become cluttered and difficult to manage.</a:t>
            </a:r>
          </a:p>
          <a:p>
            <a:pPr marL="285750" indent="-285750">
              <a:buFont typeface="Arial" panose="020B0604020202020204" pitchFamily="34" charset="0"/>
              <a:buChar char="•"/>
            </a:pPr>
            <a:r>
              <a:rPr lang="en-GB" sz="1400" dirty="0">
                <a:solidFill>
                  <a:schemeClr val="tx1"/>
                </a:solidFill>
                <a:latin typeface="Segoe UI Variable Text" pitchFamily="2" charset="0"/>
                <a:cs typeface="Courier New" panose="02070309020205020404" pitchFamily="49" charset="0"/>
              </a:rPr>
              <a:t>Lacks advanced features like collaboration, validation, or linking to data.</a:t>
            </a:r>
            <a:endParaRPr lang="en-GB" sz="1600" dirty="0">
              <a:solidFill>
                <a:schemeClr val="tx1"/>
              </a:solidFill>
              <a:latin typeface="Segoe UI Variable Text" pitchFamily="2" charset="0"/>
              <a:cs typeface="Courier New" panose="02070309020205020404" pitchFamily="49" charset="0"/>
            </a:endParaRPr>
          </a:p>
        </p:txBody>
      </p:sp>
    </p:spTree>
    <p:extLst>
      <p:ext uri="{BB962C8B-B14F-4D97-AF65-F5344CB8AC3E}">
        <p14:creationId xmlns:p14="http://schemas.microsoft.com/office/powerpoint/2010/main" val="1399746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460</TotalTime>
  <Words>1288</Words>
  <Application>Microsoft Office PowerPoint</Application>
  <PresentationFormat>Widescreen</PresentationFormat>
  <Paragraphs>124</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Aptos</vt:lpstr>
      <vt:lpstr>Aptos Display</vt:lpstr>
      <vt:lpstr>Arial</vt:lpstr>
      <vt:lpstr>Segoe UI</vt:lpstr>
      <vt:lpstr>Segoe UI Black</vt:lpstr>
      <vt:lpstr>Segoe UI Variable Display Semib</vt:lpstr>
      <vt:lpstr>Segoe UI Variable Text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27</cp:revision>
  <dcterms:created xsi:type="dcterms:W3CDTF">2025-03-08T16:00:29Z</dcterms:created>
  <dcterms:modified xsi:type="dcterms:W3CDTF">2025-09-07T20:17:28Z</dcterms:modified>
</cp:coreProperties>
</file>